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71" r:id="rId3"/>
    <p:sldId id="272" r:id="rId4"/>
    <p:sldId id="268" r:id="rId5"/>
    <p:sldId id="258" r:id="rId6"/>
    <p:sldId id="264" r:id="rId7"/>
    <p:sldId id="269" r:id="rId8"/>
    <p:sldId id="270" r:id="rId9"/>
    <p:sldId id="274" r:id="rId10"/>
    <p:sldId id="273" r:id="rId11"/>
    <p:sldId id="275" r:id="rId12"/>
    <p:sldId id="267" r:id="rId13"/>
  </p:sldIdLst>
  <p:sldSz cx="9144000" cy="5143500" type="screen16x9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975" autoAdjust="0"/>
  </p:normalViewPr>
  <p:slideViewPr>
    <p:cSldViewPr snapToGrid="0" snapToObjects="1">
      <p:cViewPr>
        <p:scale>
          <a:sx n="150" d="100"/>
          <a:sy n="150" d="100"/>
        </p:scale>
        <p:origin x="-1352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DD1296-BBCB-E045-A5C1-5AE79740B816}" type="datetimeFigureOut">
              <a:rPr lang="en-US" smtClean="0"/>
              <a:t>3/20/18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E296E5-AFE0-8348-A511-4908BDD7B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155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Important</a:t>
            </a:r>
            <a:r>
              <a:rPr lang="en-US" baseline="0" dirty="0" smtClean="0"/>
              <a:t> Notes:</a:t>
            </a:r>
          </a:p>
          <a:p>
            <a:r>
              <a:rPr lang="en-US" baseline="0" dirty="0" smtClean="0"/>
              <a:t>Please try to work titles so that they can be action oriented/concise which fit best within our template layout.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Ie</a:t>
            </a:r>
            <a:r>
              <a:rPr lang="en-US" baseline="0" dirty="0" smtClean="0"/>
              <a:t>. Instead of saying:</a:t>
            </a:r>
          </a:p>
          <a:p>
            <a:r>
              <a:rPr lang="en-US" baseline="0" dirty="0" smtClean="0"/>
              <a:t>Recharging employee culture through communication. (which would be too much in the all caps usage)</a:t>
            </a:r>
          </a:p>
          <a:p>
            <a:r>
              <a:rPr lang="en-US" baseline="0" dirty="0" smtClean="0"/>
              <a:t>Try:</a:t>
            </a:r>
          </a:p>
          <a:p>
            <a:r>
              <a:rPr lang="en-US" baseline="0" dirty="0" smtClean="0"/>
              <a:t>Let’s talk culture. (in all caps main head 26 character count with spaces and period)</a:t>
            </a:r>
          </a:p>
          <a:p>
            <a:r>
              <a:rPr lang="en-US" baseline="0" dirty="0" smtClean="0"/>
              <a:t>Employee engagement and communication. (in all caps sub head 38 character count with spaces and period)</a:t>
            </a:r>
          </a:p>
          <a:p>
            <a:endParaRPr lang="en-US" baseline="0" dirty="0" smtClean="0"/>
          </a:p>
          <a:p>
            <a:r>
              <a:rPr lang="en-US" baseline="0" dirty="0" smtClean="0"/>
              <a:t>Or instead of saying:</a:t>
            </a:r>
          </a:p>
          <a:p>
            <a:r>
              <a:rPr lang="en-US" baseline="0" dirty="0" smtClean="0"/>
              <a:t>Account-Based Marketing in Action.</a:t>
            </a:r>
          </a:p>
          <a:p>
            <a:r>
              <a:rPr lang="en-US" baseline="0" dirty="0" smtClean="0"/>
              <a:t>Driving success &amp; revenue with ABM.</a:t>
            </a:r>
          </a:p>
          <a:p>
            <a:r>
              <a:rPr lang="en-US" baseline="0" dirty="0" smtClean="0"/>
              <a:t>Try:</a:t>
            </a:r>
          </a:p>
          <a:p>
            <a:r>
              <a:rPr lang="en-US" baseline="0" dirty="0" smtClean="0"/>
              <a:t>ABM success in action. (in all caps main head 26 character count with spaces and period)</a:t>
            </a:r>
          </a:p>
          <a:p>
            <a:r>
              <a:rPr lang="en-US" baseline="0" dirty="0" smtClean="0"/>
              <a:t>Drive </a:t>
            </a:r>
            <a:r>
              <a:rPr lang="en-US" baseline="0" dirty="0" err="1" smtClean="0"/>
              <a:t>roi</a:t>
            </a:r>
            <a:r>
              <a:rPr lang="en-US" baseline="0" dirty="0" smtClean="0"/>
              <a:t> with account based marketing. (in all caps subhead 38 character count with spaces and period)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296E5-AFE0-8348-A511-4908BDD7B4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695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Important</a:t>
            </a:r>
            <a:r>
              <a:rPr lang="en-US" baseline="0" dirty="0" smtClean="0"/>
              <a:t> Notes:</a:t>
            </a:r>
          </a:p>
          <a:p>
            <a:r>
              <a:rPr lang="en-US" baseline="0" dirty="0" smtClean="0"/>
              <a:t>Section title is in all caps and you have a MAX 25 character count per line including spaces and period</a:t>
            </a:r>
          </a:p>
          <a:p>
            <a:r>
              <a:rPr lang="en-US" baseline="0" dirty="0" smtClean="0"/>
              <a:t>Please also include icon play branding in exact location of lower right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296E5-AFE0-8348-A511-4908BDD7B44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57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Important</a:t>
            </a:r>
            <a:r>
              <a:rPr lang="en-US" baseline="0" dirty="0" smtClean="0"/>
              <a:t> Notes:</a:t>
            </a:r>
          </a:p>
          <a:p>
            <a:r>
              <a:rPr lang="en-US" baseline="0" dirty="0" smtClean="0"/>
              <a:t>Section title is in all caps and you have a MAX 25 character count per line including spaces and period</a:t>
            </a:r>
          </a:p>
          <a:p>
            <a:r>
              <a:rPr lang="en-US" baseline="0" dirty="0" smtClean="0"/>
              <a:t>Please also include icon play branding in exact location of lower right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296E5-AFE0-8348-A511-4908BDD7B44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574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296E5-AFE0-8348-A511-4908BDD7B44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528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408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683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74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839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824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477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533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997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964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545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887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390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2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inkstockPhotos-85104641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8" t="30284" r="8884" b="6504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sp>
        <p:nvSpPr>
          <p:cNvPr id="6" name="Shape 86"/>
          <p:cNvSpPr txBox="1"/>
          <p:nvPr/>
        </p:nvSpPr>
        <p:spPr>
          <a:xfrm>
            <a:off x="252439" y="3216559"/>
            <a:ext cx="11409117" cy="102192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sz="3900" b="1" dirty="0" smtClean="0">
                <a:solidFill>
                  <a:schemeClr val="lt1"/>
                </a:solidFill>
                <a:latin typeface="Arial Black"/>
                <a:ea typeface="Montserrat"/>
                <a:cs typeface="Arial Black"/>
                <a:sym typeface="Montserrat"/>
              </a:rPr>
              <a:t>CREATING CUSTOM PLUGINS</a:t>
            </a:r>
            <a:endParaRPr lang="en-US" sz="3900" b="1" u="none" strike="noStrike" cap="none" dirty="0">
              <a:solidFill>
                <a:schemeClr val="lt1"/>
              </a:solidFill>
              <a:latin typeface="Arial Black"/>
              <a:ea typeface="Montserrat"/>
              <a:cs typeface="Arial Black"/>
              <a:sym typeface="Montserra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73183" y="2167804"/>
            <a:ext cx="5067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pc="100" dirty="0"/>
              <a:t> </a:t>
            </a:r>
            <a:r>
              <a:rPr lang="en-US" sz="4400" spc="100" dirty="0">
                <a:solidFill>
                  <a:schemeClr val="bg1"/>
                </a:solidFill>
                <a:latin typeface="Arial"/>
                <a:cs typeface="Arial"/>
              </a:rPr>
              <a:t>|</a:t>
            </a:r>
            <a:r>
              <a:rPr lang="en-US" sz="2800" spc="100" dirty="0"/>
              <a:t> </a:t>
            </a:r>
            <a:endParaRPr lang="en-US" sz="2800" dirty="0"/>
          </a:p>
        </p:txBody>
      </p:sp>
      <p:pic>
        <p:nvPicPr>
          <p:cNvPr id="8" name="Picture 7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47993" b="70751"/>
          <a:stretch/>
        </p:blipFill>
        <p:spPr>
          <a:xfrm>
            <a:off x="250632" y="2052583"/>
            <a:ext cx="3409995" cy="992910"/>
          </a:xfrm>
          <a:prstGeom prst="rect">
            <a:avLst/>
          </a:prstGeom>
        </p:spPr>
      </p:pic>
      <p:sp>
        <p:nvSpPr>
          <p:cNvPr id="10" name="Shape 86"/>
          <p:cNvSpPr txBox="1"/>
          <p:nvPr/>
        </p:nvSpPr>
        <p:spPr>
          <a:xfrm>
            <a:off x="263735" y="4502667"/>
            <a:ext cx="5698297" cy="439941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b="1" spc="200" dirty="0" smtClean="0">
                <a:solidFill>
                  <a:schemeClr val="lt1"/>
                </a:solidFill>
                <a:ea typeface="Montserrat"/>
                <a:sym typeface="Montserrat"/>
              </a:rPr>
              <a:t>JANE DOE | @</a:t>
            </a:r>
            <a:r>
              <a:rPr lang="en-US" b="1" spc="200" dirty="0" err="1" smtClean="0">
                <a:solidFill>
                  <a:schemeClr val="lt1"/>
                </a:solidFill>
                <a:ea typeface="Montserrat"/>
                <a:sym typeface="Montserrat"/>
              </a:rPr>
              <a:t>janedoetweets</a:t>
            </a:r>
            <a:r>
              <a:rPr lang="en-US" b="1" spc="200" dirty="0" smtClean="0">
                <a:solidFill>
                  <a:schemeClr val="lt1"/>
                </a:solidFill>
                <a:ea typeface="Montserrat"/>
                <a:sym typeface="Montserrat"/>
              </a:rPr>
              <a:t> | #PLAY2018</a:t>
            </a:r>
            <a:endParaRPr lang="en-US" b="1" u="none" strike="noStrike" cap="none" spc="200" dirty="0">
              <a:solidFill>
                <a:schemeClr val="lt1"/>
              </a:solidFill>
              <a:ea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217418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0"/>
            <a:ext cx="4293809" cy="5143500"/>
          </a:xfrm>
          <a:prstGeom prst="rect">
            <a:avLst/>
          </a:prstGeom>
          <a:solidFill>
            <a:srgbClr val="2666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 descr="logo.ai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2" name="Text Placeholder 12"/>
          <p:cNvSpPr txBox="1">
            <a:spLocks/>
          </p:cNvSpPr>
          <p:nvPr/>
        </p:nvSpPr>
        <p:spPr>
          <a:xfrm>
            <a:off x="4499396" y="1198204"/>
            <a:ext cx="4685088" cy="2500674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Why use custom plugins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A best practice development workflow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Plugin syntax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How to implement your </a:t>
            </a:r>
            <a:r>
              <a:rPr lang="en-US" sz="2400" dirty="0" err="1" smtClean="0">
                <a:solidFill>
                  <a:srgbClr val="555759"/>
                </a:solidFill>
                <a:latin typeface="Arial"/>
                <a:cs typeface="Arial"/>
              </a:rPr>
              <a:t>pluguins</a:t>
            </a:r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3" name="Title Placeholder 1"/>
          <p:cNvSpPr txBox="1">
            <a:spLocks/>
          </p:cNvSpPr>
          <p:nvPr/>
        </p:nvSpPr>
        <p:spPr>
          <a:xfrm>
            <a:off x="4389794" y="275824"/>
            <a:ext cx="4650563" cy="89255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A6A7A7"/>
                </a:solidFill>
              </a:rPr>
              <a:t>WHAT YOU HAVE LEARNED</a:t>
            </a:r>
            <a:endParaRPr lang="en-US" sz="2600" dirty="0">
              <a:solidFill>
                <a:srgbClr val="A6A7A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3080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0"/>
            <a:ext cx="4293809" cy="5143500"/>
          </a:xfrm>
          <a:prstGeom prst="rect">
            <a:avLst/>
          </a:prstGeom>
          <a:solidFill>
            <a:srgbClr val="2666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 descr="logo.ai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3" name="Title Placeholder 1"/>
          <p:cNvSpPr txBox="1">
            <a:spLocks/>
          </p:cNvSpPr>
          <p:nvPr/>
        </p:nvSpPr>
        <p:spPr>
          <a:xfrm>
            <a:off x="4389794" y="275824"/>
            <a:ext cx="4650563" cy="49244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A6A7A7"/>
                </a:solidFill>
              </a:rPr>
              <a:t>Q &amp; A</a:t>
            </a:r>
            <a:endParaRPr lang="en-US" sz="2600" dirty="0">
              <a:solidFill>
                <a:srgbClr val="A6A7A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25921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inkstockPhotos-85104641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8" t="30284" r="8884" b="6504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sp>
        <p:nvSpPr>
          <p:cNvPr id="6" name="Shape 86"/>
          <p:cNvSpPr txBox="1"/>
          <p:nvPr/>
        </p:nvSpPr>
        <p:spPr>
          <a:xfrm>
            <a:off x="252439" y="3942819"/>
            <a:ext cx="11409117" cy="102192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sz="3900" b="1" dirty="0" smtClean="0">
                <a:solidFill>
                  <a:schemeClr val="lt1"/>
                </a:solidFill>
                <a:latin typeface="Arial Black"/>
                <a:ea typeface="Montserrat"/>
                <a:cs typeface="Arial Black"/>
                <a:sym typeface="Montserrat"/>
              </a:rPr>
              <a:t>THANK YOU!</a:t>
            </a:r>
            <a:endParaRPr lang="en-US" sz="3900" b="1" u="none" strike="noStrike" cap="none" dirty="0">
              <a:solidFill>
                <a:schemeClr val="lt1"/>
              </a:solidFill>
              <a:latin typeface="Arial Black"/>
              <a:ea typeface="Montserrat"/>
              <a:cs typeface="Arial Black"/>
              <a:sym typeface="Montserra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73183" y="2894064"/>
            <a:ext cx="5067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pc="100" dirty="0"/>
              <a:t> </a:t>
            </a:r>
            <a:r>
              <a:rPr lang="en-US" sz="4400" spc="100" dirty="0">
                <a:solidFill>
                  <a:schemeClr val="bg1"/>
                </a:solidFill>
                <a:latin typeface="Arial"/>
                <a:cs typeface="Arial"/>
              </a:rPr>
              <a:t>|</a:t>
            </a:r>
            <a:r>
              <a:rPr lang="en-US" sz="2800" spc="100" dirty="0"/>
              <a:t> </a:t>
            </a:r>
            <a:endParaRPr lang="en-US" sz="2800" dirty="0"/>
          </a:p>
        </p:txBody>
      </p:sp>
      <p:pic>
        <p:nvPicPr>
          <p:cNvPr id="8" name="Picture 7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47993" b="70751"/>
          <a:stretch/>
        </p:blipFill>
        <p:spPr>
          <a:xfrm>
            <a:off x="250632" y="2778843"/>
            <a:ext cx="3409995" cy="992910"/>
          </a:xfrm>
          <a:prstGeom prst="rect">
            <a:avLst/>
          </a:prstGeom>
        </p:spPr>
      </p:pic>
      <p:sp>
        <p:nvSpPr>
          <p:cNvPr id="9" name="Shape 86"/>
          <p:cNvSpPr txBox="1"/>
          <p:nvPr/>
        </p:nvSpPr>
        <p:spPr>
          <a:xfrm>
            <a:off x="4235102" y="2894065"/>
            <a:ext cx="1267369" cy="76944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sz="1600" b="1" spc="200" dirty="0" smtClean="0">
                <a:solidFill>
                  <a:schemeClr val="tx2"/>
                </a:solidFill>
                <a:latin typeface="Arial Black"/>
                <a:ea typeface="Montserrat"/>
                <a:cs typeface="Arial Black"/>
                <a:sym typeface="Montserrat"/>
              </a:rPr>
              <a:t>  YOUR   </a:t>
            </a:r>
            <a:br>
              <a:rPr lang="en-US" sz="1600" b="1" spc="200" dirty="0" smtClean="0">
                <a:solidFill>
                  <a:schemeClr val="tx2"/>
                </a:solidFill>
                <a:latin typeface="Arial Black"/>
                <a:ea typeface="Montserrat"/>
                <a:cs typeface="Arial Black"/>
                <a:sym typeface="Montserrat"/>
              </a:rPr>
            </a:br>
            <a:r>
              <a:rPr lang="en-US" sz="1600" b="1" spc="200" dirty="0" smtClean="0">
                <a:solidFill>
                  <a:schemeClr val="tx2"/>
                </a:solidFill>
                <a:latin typeface="Arial Black"/>
                <a:ea typeface="Montserrat"/>
                <a:cs typeface="Arial Black"/>
                <a:sym typeface="Montserrat"/>
              </a:rPr>
              <a:t>  LOGO </a:t>
            </a:r>
            <a:endParaRPr lang="en-US" sz="1600" b="1" u="none" strike="noStrike" cap="none" spc="200" dirty="0">
              <a:solidFill>
                <a:schemeClr val="tx2"/>
              </a:solidFill>
              <a:latin typeface="Arial Black"/>
              <a:ea typeface="Montserrat"/>
              <a:cs typeface="Arial Black"/>
              <a:sym typeface="Montserrat"/>
            </a:endParaRPr>
          </a:p>
        </p:txBody>
      </p:sp>
      <p:sp>
        <p:nvSpPr>
          <p:cNvPr id="10" name="Shape 86"/>
          <p:cNvSpPr txBox="1"/>
          <p:nvPr/>
        </p:nvSpPr>
        <p:spPr>
          <a:xfrm>
            <a:off x="263735" y="4502667"/>
            <a:ext cx="5698297" cy="439941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b="1" spc="200" dirty="0" smtClean="0">
                <a:solidFill>
                  <a:schemeClr val="lt1"/>
                </a:solidFill>
                <a:ea typeface="Montserrat"/>
                <a:sym typeface="Montserrat"/>
              </a:rPr>
              <a:t>JANE DOE | @</a:t>
            </a:r>
            <a:r>
              <a:rPr lang="en-US" b="1" spc="200" dirty="0" err="1" smtClean="0">
                <a:solidFill>
                  <a:schemeClr val="lt1"/>
                </a:solidFill>
                <a:ea typeface="Montserrat"/>
                <a:sym typeface="Montserrat"/>
              </a:rPr>
              <a:t>janedoetweets</a:t>
            </a:r>
            <a:r>
              <a:rPr lang="en-US" b="1" spc="200" dirty="0" smtClean="0">
                <a:solidFill>
                  <a:schemeClr val="lt1"/>
                </a:solidFill>
                <a:ea typeface="Montserrat"/>
                <a:sym typeface="Montserrat"/>
              </a:rPr>
              <a:t> | #PLAY2018</a:t>
            </a:r>
            <a:endParaRPr lang="en-US" b="1" u="none" strike="noStrike" cap="none" spc="200" dirty="0">
              <a:solidFill>
                <a:schemeClr val="lt1"/>
              </a:solidFill>
              <a:ea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5021593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5" t="30284" r="38528" b="6504"/>
          <a:stretch/>
        </p:blipFill>
        <p:spPr>
          <a:xfrm>
            <a:off x="0" y="0"/>
            <a:ext cx="4293810" cy="51435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0"/>
            <a:ext cx="429381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pic>
        <p:nvPicPr>
          <p:cNvPr id="14" name="Picture 13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sp>
        <p:nvSpPr>
          <p:cNvPr id="18" name="Title Placeholder 1"/>
          <p:cNvSpPr txBox="1">
            <a:spLocks/>
          </p:cNvSpPr>
          <p:nvPr/>
        </p:nvSpPr>
        <p:spPr>
          <a:xfrm>
            <a:off x="4389794" y="275824"/>
            <a:ext cx="4650563" cy="89255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A6A7A7"/>
                </a:solidFill>
              </a:rPr>
              <a:t>EXAMPLE CUSTOM </a:t>
            </a:r>
            <a:r>
              <a:rPr lang="en-US" sz="2600" dirty="0" smtClean="0">
                <a:solidFill>
                  <a:srgbClr val="A6A7A7"/>
                </a:solidFill>
              </a:rPr>
              <a:t>PLUGINS</a:t>
            </a:r>
            <a:endParaRPr lang="en-US" sz="2600" dirty="0">
              <a:solidFill>
                <a:srgbClr val="A6A7A7"/>
              </a:solidFill>
            </a:endParaRPr>
          </a:p>
        </p:txBody>
      </p:sp>
      <p:sp>
        <p:nvSpPr>
          <p:cNvPr id="19" name="Text Placeholder 12"/>
          <p:cNvSpPr txBox="1">
            <a:spLocks/>
          </p:cNvSpPr>
          <p:nvPr/>
        </p:nvSpPr>
        <p:spPr>
          <a:xfrm>
            <a:off x="4499396" y="1198204"/>
            <a:ext cx="4685088" cy="2939256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Download video plugin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endParaRPr lang="en-US" sz="2400" dirty="0">
              <a:solidFill>
                <a:srgbClr val="555759"/>
              </a:solidFill>
              <a:latin typeface="Arial"/>
              <a:cs typeface="Arial"/>
            </a:endParaRP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algn="l">
              <a:spcAft>
                <a:spcPts val="500"/>
              </a:spcAft>
            </a:pP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All time video views</a:t>
            </a:r>
          </a:p>
          <a:p>
            <a:pPr algn="l"/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5500" y="3835400"/>
            <a:ext cx="3244051" cy="9779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0667" y="1714500"/>
            <a:ext cx="24384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054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5" t="30284" r="38528" b="6504"/>
          <a:stretch/>
        </p:blipFill>
        <p:spPr>
          <a:xfrm>
            <a:off x="0" y="0"/>
            <a:ext cx="4293810" cy="51435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0"/>
            <a:ext cx="429381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5" name="Title Placeholder 1"/>
          <p:cNvSpPr txBox="1">
            <a:spLocks/>
          </p:cNvSpPr>
          <p:nvPr/>
        </p:nvSpPr>
        <p:spPr>
          <a:xfrm>
            <a:off x="4499396" y="275828"/>
            <a:ext cx="4491975" cy="1508105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300" dirty="0" smtClean="0">
                <a:solidFill>
                  <a:srgbClr val="A6A7A7"/>
                </a:solidFill>
              </a:rPr>
              <a:t>MATTHEW BOLES</a:t>
            </a:r>
          </a:p>
          <a:p>
            <a:pPr algn="l"/>
            <a:r>
              <a:rPr lang="en-US" sz="2300" dirty="0" smtClean="0">
                <a:solidFill>
                  <a:srgbClr val="A6A7A7"/>
                </a:solidFill>
              </a:rPr>
              <a:t>LEARNING SPECIALIST</a:t>
            </a:r>
          </a:p>
          <a:p>
            <a:pPr algn="l"/>
            <a:r>
              <a:rPr lang="en-US" sz="2300" dirty="0" smtClean="0">
                <a:solidFill>
                  <a:srgbClr val="A6A7A7"/>
                </a:solidFill>
              </a:rPr>
              <a:t>BRIGHTCOVE INC.</a:t>
            </a:r>
          </a:p>
          <a:p>
            <a:pPr algn="l"/>
            <a:r>
              <a:rPr lang="en-US" sz="2300" dirty="0" err="1" smtClean="0">
                <a:solidFill>
                  <a:srgbClr val="A6A7A7"/>
                </a:solidFill>
              </a:rPr>
              <a:t>mboles@brigthcove.com</a:t>
            </a:r>
            <a:endParaRPr lang="en-US" sz="2300" dirty="0" smtClean="0">
              <a:solidFill>
                <a:srgbClr val="A6A7A7"/>
              </a:solidFill>
            </a:endParaRPr>
          </a:p>
        </p:txBody>
      </p:sp>
      <p:pic>
        <p:nvPicPr>
          <p:cNvPr id="14" name="Picture 13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368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0"/>
            <a:ext cx="4293809" cy="5143500"/>
          </a:xfrm>
          <a:prstGeom prst="rect">
            <a:avLst/>
          </a:prstGeom>
          <a:solidFill>
            <a:srgbClr val="2666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-214843" y="2148459"/>
            <a:ext cx="4714239" cy="48731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30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3F4140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OBJECTIVES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6" name="Picture 5" descr="logo.ai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2" name="Text Placeholder 12"/>
          <p:cNvSpPr txBox="1">
            <a:spLocks/>
          </p:cNvSpPr>
          <p:nvPr/>
        </p:nvSpPr>
        <p:spPr>
          <a:xfrm>
            <a:off x="4499396" y="1198204"/>
            <a:ext cx="4685088" cy="2875136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Use cases for using custom plugins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Plugin development workflow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Plugin syntax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‘Packaging’ plugins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Plugin generator overview</a:t>
            </a:r>
          </a:p>
          <a:p>
            <a:pPr algn="l"/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3" name="Title Placeholder 1"/>
          <p:cNvSpPr txBox="1">
            <a:spLocks/>
          </p:cNvSpPr>
          <p:nvPr/>
        </p:nvSpPr>
        <p:spPr>
          <a:xfrm>
            <a:off x="4389794" y="275824"/>
            <a:ext cx="4650563" cy="49244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A6A7A7"/>
                </a:solidFill>
              </a:rPr>
              <a:t>WHAT YOU WILL LEARN</a:t>
            </a:r>
            <a:endParaRPr lang="en-US" sz="2600" dirty="0">
              <a:solidFill>
                <a:srgbClr val="A6A7A7"/>
              </a:solidFill>
            </a:endParaRPr>
          </a:p>
        </p:txBody>
      </p:sp>
      <p:pic>
        <p:nvPicPr>
          <p:cNvPr id="15" name="Picture 14" descr="on-targe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467" y="3689117"/>
            <a:ext cx="1794933" cy="1420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189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2" y="0"/>
            <a:ext cx="9144001" cy="5143500"/>
          </a:xfrm>
          <a:prstGeom prst="rect">
            <a:avLst/>
          </a:prstGeom>
          <a:solidFill>
            <a:srgbClr val="2666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6" name="Picture 5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79304" b="70751"/>
          <a:stretch/>
        </p:blipFill>
        <p:spPr>
          <a:xfrm>
            <a:off x="8490003" y="4497127"/>
            <a:ext cx="501368" cy="4663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3183" y="2167804"/>
            <a:ext cx="50672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pc="100" dirty="0"/>
              <a:t> </a:t>
            </a:r>
            <a:r>
              <a:rPr lang="en-US" sz="2800" spc="100" dirty="0" smtClean="0"/>
              <a:t> </a:t>
            </a:r>
            <a:endParaRPr lang="en-US" sz="2800" dirty="0"/>
          </a:p>
        </p:txBody>
      </p:sp>
      <p:sp>
        <p:nvSpPr>
          <p:cNvPr id="13" name="Text Placeholder 12"/>
          <p:cNvSpPr txBox="1">
            <a:spLocks/>
          </p:cNvSpPr>
          <p:nvPr/>
        </p:nvSpPr>
        <p:spPr>
          <a:xfrm>
            <a:off x="626533" y="1748410"/>
            <a:ext cx="7789333" cy="1098752"/>
          </a:xfrm>
          <a:prstGeom prst="rect">
            <a:avLst/>
          </a:prstGeom>
        </p:spPr>
        <p:txBody>
          <a:bodyPr vert="horz" wrap="square" lIns="91431" tIns="45715" rIns="91431" bIns="45715" rtlCol="0" anchor="ctr">
            <a:spAutoFit/>
          </a:bodyPr>
          <a:lstStyle>
            <a:lvl1pPr marL="0" indent="0" algn="ctr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sz="4800" b="1" kern="1200" spc="0" baseline="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 smtClean="0"/>
              <a:t>USE CASES FOR CUSTOM PLUGINS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3365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61" t="55108" r="12342" b="34896"/>
          <a:stretch/>
        </p:blipFill>
        <p:spPr>
          <a:xfrm>
            <a:off x="-1" y="4330094"/>
            <a:ext cx="9144001" cy="813406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4330094"/>
            <a:ext cx="9144000" cy="813405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4" name="Picture 13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79304" b="70751"/>
          <a:stretch/>
        </p:blipFill>
        <p:spPr>
          <a:xfrm>
            <a:off x="8490003" y="4497127"/>
            <a:ext cx="501368" cy="466324"/>
          </a:xfrm>
          <a:prstGeom prst="rect">
            <a:avLst/>
          </a:prstGeom>
        </p:spPr>
      </p:pic>
      <p:sp>
        <p:nvSpPr>
          <p:cNvPr id="12" name="Text Placeholder 12"/>
          <p:cNvSpPr txBox="1">
            <a:spLocks/>
          </p:cNvSpPr>
          <p:nvPr/>
        </p:nvSpPr>
        <p:spPr>
          <a:xfrm>
            <a:off x="205586" y="692064"/>
            <a:ext cx="8847568" cy="3685614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solidFill>
                  <a:srgbClr val="555759"/>
                </a:solidFill>
                <a:latin typeface="Arial Black"/>
                <a:cs typeface="Arial Black"/>
              </a:rPr>
              <a:t>USE PLUGINS TO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"/>
                <a:cs typeface="Arial"/>
              </a:rPr>
              <a:t>Modify default behavior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"/>
                <a:cs typeface="Arial"/>
              </a:rPr>
              <a:t>Add functionality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"/>
                <a:cs typeface="Arial"/>
              </a:rPr>
              <a:t>Customize appearance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 Black"/>
                <a:cs typeface="Arial Black"/>
              </a:rPr>
              <a:t>CREATE CODE THAT IS EASILY REUSEABLE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>
                <a:solidFill>
                  <a:srgbClr val="555759"/>
                </a:solidFill>
                <a:latin typeface="Arial"/>
                <a:cs typeface="Arial"/>
              </a:rPr>
              <a:t>Modify default behavior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>
                <a:solidFill>
                  <a:srgbClr val="555759"/>
                </a:solidFill>
                <a:latin typeface="Arial"/>
                <a:cs typeface="Arial"/>
              </a:rPr>
              <a:t>Add </a:t>
            </a:r>
            <a:r>
              <a:rPr lang="en-US" sz="2000" dirty="0" smtClean="0">
                <a:solidFill>
                  <a:srgbClr val="555759"/>
                </a:solidFill>
                <a:latin typeface="Arial"/>
                <a:cs typeface="Arial"/>
              </a:rPr>
              <a:t>functionality</a:t>
            </a:r>
            <a:endParaRPr lang="en-US" sz="2000" dirty="0" smtClean="0">
              <a:solidFill>
                <a:srgbClr val="555759"/>
              </a:solidFill>
              <a:latin typeface="Arial Black"/>
              <a:cs typeface="Arial Black"/>
            </a:endParaRP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 Black"/>
                <a:cs typeface="Arial Black"/>
              </a:rPr>
              <a:t>USE WITH BOTH STANDARD AND ADVANCED PLAYER CODE</a:t>
            </a:r>
          </a:p>
          <a:p>
            <a:pPr algn="l">
              <a:lnSpc>
                <a:spcPct val="150000"/>
              </a:lnSpc>
            </a:pPr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3" name="Title Placeholder 1"/>
          <p:cNvSpPr txBox="1">
            <a:spLocks/>
          </p:cNvSpPr>
          <p:nvPr/>
        </p:nvSpPr>
        <p:spPr>
          <a:xfrm>
            <a:off x="205586" y="199621"/>
            <a:ext cx="8284417" cy="49244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3366FF"/>
                </a:solidFill>
              </a:rPr>
              <a:t>WHY USE CUSTOM PLUGINS</a:t>
            </a:r>
            <a:endParaRPr lang="en-US" sz="2600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122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2" y="0"/>
            <a:ext cx="9144001" cy="5143500"/>
          </a:xfrm>
          <a:prstGeom prst="rect">
            <a:avLst/>
          </a:prstGeom>
          <a:solidFill>
            <a:srgbClr val="2666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6" name="Picture 5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79304" b="70751"/>
          <a:stretch/>
        </p:blipFill>
        <p:spPr>
          <a:xfrm>
            <a:off x="8490003" y="4497127"/>
            <a:ext cx="501368" cy="4663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3183" y="2167804"/>
            <a:ext cx="50672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pc="100" dirty="0"/>
              <a:t> </a:t>
            </a:r>
            <a:r>
              <a:rPr lang="en-US" sz="2800" spc="100" dirty="0" smtClean="0"/>
              <a:t> </a:t>
            </a:r>
            <a:endParaRPr lang="en-US" sz="2800" dirty="0"/>
          </a:p>
        </p:txBody>
      </p:sp>
      <p:sp>
        <p:nvSpPr>
          <p:cNvPr id="13" name="Text Placeholder 12"/>
          <p:cNvSpPr txBox="1">
            <a:spLocks/>
          </p:cNvSpPr>
          <p:nvPr/>
        </p:nvSpPr>
        <p:spPr>
          <a:xfrm>
            <a:off x="0" y="1748410"/>
            <a:ext cx="9144001" cy="1098752"/>
          </a:xfrm>
          <a:prstGeom prst="rect">
            <a:avLst/>
          </a:prstGeom>
        </p:spPr>
        <p:txBody>
          <a:bodyPr vert="horz" wrap="square" lIns="91431" tIns="45715" rIns="91431" bIns="45715" rtlCol="0" anchor="ctr">
            <a:spAutoFit/>
          </a:bodyPr>
          <a:lstStyle>
            <a:lvl1pPr marL="0" indent="0" algn="ctr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sz="4800" b="1" kern="1200" spc="0" baseline="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 smtClean="0"/>
              <a:t>SUGGESTED PLUGIN DEVELOPMENT WORKFLOW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42920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0"/>
            <a:ext cx="4293809" cy="5143500"/>
          </a:xfrm>
          <a:prstGeom prst="rect">
            <a:avLst/>
          </a:prstGeom>
          <a:solidFill>
            <a:srgbClr val="2666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 descr="logo.ai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2" name="Text Placeholder 12"/>
          <p:cNvSpPr txBox="1">
            <a:spLocks/>
          </p:cNvSpPr>
          <p:nvPr/>
        </p:nvSpPr>
        <p:spPr>
          <a:xfrm>
            <a:off x="4389329" y="199137"/>
            <a:ext cx="4685088" cy="3239338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spcAft>
                <a:spcPts val="500"/>
              </a:spcAft>
              <a:buFont typeface="+mj-lt"/>
              <a:buAutoNum type="arabicPeriod"/>
            </a:pPr>
            <a:r>
              <a:rPr lang="en-US" sz="2400" dirty="0">
                <a:solidFill>
                  <a:srgbClr val="555759"/>
                </a:solidFill>
                <a:latin typeface="Arial"/>
                <a:cs typeface="Arial"/>
              </a:rPr>
              <a:t>Develop JavaScript/CSS </a:t>
            </a: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in </a:t>
            </a:r>
            <a:r>
              <a:rPr lang="en-US" sz="2400" dirty="0">
                <a:solidFill>
                  <a:srgbClr val="555759"/>
                </a:solidFill>
                <a:latin typeface="Arial"/>
                <a:cs typeface="Arial"/>
              </a:rPr>
              <a:t>one page with an in-page player implementation</a:t>
            </a:r>
          </a:p>
          <a:p>
            <a:pPr marL="457200" indent="-457200" algn="l">
              <a:spcAft>
                <a:spcPts val="500"/>
              </a:spcAft>
              <a:buFont typeface="+mj-lt"/>
              <a:buAutoNum type="arabicPeriod"/>
            </a:pPr>
            <a:r>
              <a:rPr lang="en-US" sz="2400" dirty="0">
                <a:solidFill>
                  <a:srgbClr val="555759"/>
                </a:solidFill>
                <a:latin typeface="Arial"/>
                <a:cs typeface="Arial"/>
              </a:rPr>
              <a:t>Move the JavaScript/CSS to local files</a:t>
            </a: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marL="457200" indent="-457200" algn="l">
              <a:spcAft>
                <a:spcPts val="500"/>
              </a:spcAft>
              <a:buFont typeface="+mj-lt"/>
              <a:buAutoNum type="arabicPeriod"/>
            </a:pPr>
            <a:r>
              <a:rPr lang="en-US" sz="2400" dirty="0">
                <a:solidFill>
                  <a:srgbClr val="555759"/>
                </a:solidFill>
                <a:latin typeface="Arial"/>
                <a:cs typeface="Arial"/>
              </a:rPr>
              <a:t>Move JavaScript/CSS to Internet accessible locations</a:t>
            </a:r>
          </a:p>
          <a:p>
            <a:pPr marL="457200" indent="-457200" algn="l">
              <a:spcAft>
                <a:spcPts val="500"/>
              </a:spcAft>
              <a:buFont typeface="+mj-lt"/>
              <a:buAutoNum type="arabicPeriod"/>
            </a:pPr>
            <a:r>
              <a:rPr lang="mr-IN" sz="2400" dirty="0" smtClean="0">
                <a:solidFill>
                  <a:srgbClr val="555759"/>
                </a:solidFill>
                <a:latin typeface="Arial"/>
                <a:cs typeface="Arial"/>
              </a:rPr>
              <a:t>…</a:t>
            </a:r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9" name="Title Placeholder 1"/>
          <p:cNvSpPr txBox="1">
            <a:spLocks/>
          </p:cNvSpPr>
          <p:nvPr/>
        </p:nvSpPr>
        <p:spPr>
          <a:xfrm>
            <a:off x="-214843" y="2004526"/>
            <a:ext cx="4714239" cy="87511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30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3F4140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DEVELOPMENT WORKFLOW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8627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61" t="55108" r="12342" b="34896"/>
          <a:stretch/>
        </p:blipFill>
        <p:spPr>
          <a:xfrm>
            <a:off x="-1" y="4330094"/>
            <a:ext cx="9144001" cy="813406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4330094"/>
            <a:ext cx="9144000" cy="813405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4" name="Picture 13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79304" b="70751"/>
          <a:stretch/>
        </p:blipFill>
        <p:spPr>
          <a:xfrm>
            <a:off x="8490003" y="4497127"/>
            <a:ext cx="501368" cy="466324"/>
          </a:xfrm>
          <a:prstGeom prst="rect">
            <a:avLst/>
          </a:prstGeom>
        </p:spPr>
      </p:pic>
      <p:sp>
        <p:nvSpPr>
          <p:cNvPr id="12" name="Text Placeholder 12"/>
          <p:cNvSpPr txBox="1">
            <a:spLocks/>
          </p:cNvSpPr>
          <p:nvPr/>
        </p:nvSpPr>
        <p:spPr>
          <a:xfrm>
            <a:off x="205586" y="692064"/>
            <a:ext cx="8847568" cy="2374999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videojs.registerPlugin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('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liveCustomError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', function() {</a:t>
            </a:r>
          </a:p>
          <a:p>
            <a:pPr algn="l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 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var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myPlayer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= this,</a:t>
            </a:r>
          </a:p>
          <a:p>
            <a:pPr algn="l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   // Initialize 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boolean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variable so overlay not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shown</a:t>
            </a:r>
            <a:b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</a:b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     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be default</a:t>
            </a:r>
          </a:p>
          <a:p>
            <a:pPr algn="l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   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showOverlay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= false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;</a:t>
            </a:r>
            <a:endParaRPr lang="en-US" sz="2000" dirty="0">
              <a:solidFill>
                <a:schemeClr val="tx1">
                  <a:lumMod val="75000"/>
                </a:schemeClr>
              </a:solidFill>
              <a:latin typeface="Source Code Pro"/>
              <a:cs typeface="Source Code Pro"/>
            </a:endParaRPr>
          </a:p>
        </p:txBody>
      </p:sp>
      <p:sp>
        <p:nvSpPr>
          <p:cNvPr id="13" name="Title Placeholder 1"/>
          <p:cNvSpPr txBox="1">
            <a:spLocks/>
          </p:cNvSpPr>
          <p:nvPr/>
        </p:nvSpPr>
        <p:spPr>
          <a:xfrm>
            <a:off x="205586" y="199621"/>
            <a:ext cx="8284417" cy="49244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3366FF"/>
                </a:solidFill>
              </a:rPr>
              <a:t>EAMPLE CODE</a:t>
            </a:r>
            <a:endParaRPr lang="en-US" sz="2600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9313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</TotalTime>
  <Words>425</Words>
  <Application>Microsoft Macintosh PowerPoint</Application>
  <PresentationFormat>On-screen Show (16:9)</PresentationFormat>
  <Paragraphs>83</Paragraphs>
  <Slides>12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Brightcove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Dominique Shiels</dc:creator>
  <cp:lastModifiedBy>Matthew Boles</cp:lastModifiedBy>
  <cp:revision>20</cp:revision>
  <dcterms:created xsi:type="dcterms:W3CDTF">2018-03-02T17:12:30Z</dcterms:created>
  <dcterms:modified xsi:type="dcterms:W3CDTF">2018-03-20T17:22:09Z</dcterms:modified>
</cp:coreProperties>
</file>

<file path=docProps/thumbnail.jpeg>
</file>